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D778-4793-4FCE-B199-4F26516606DB}" type="datetimeFigureOut">
              <a:rPr lang="es-CL" smtClean="0"/>
              <a:t>09-09-2020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5D47A69-3B8D-4569-9E32-138FB709A0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84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D778-4793-4FCE-B199-4F26516606DB}" type="datetimeFigureOut">
              <a:rPr lang="es-CL" smtClean="0"/>
              <a:t>09-09-2020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D47A69-3B8D-4569-9E32-138FB709A0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606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D778-4793-4FCE-B199-4F26516606DB}" type="datetimeFigureOut">
              <a:rPr lang="es-CL" smtClean="0"/>
              <a:t>09-09-2020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D47A69-3B8D-4569-9E32-138FB709A0FA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9639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D778-4793-4FCE-B199-4F26516606DB}" type="datetimeFigureOut">
              <a:rPr lang="es-CL" smtClean="0"/>
              <a:t>09-09-2020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D47A69-3B8D-4569-9E32-138FB709A0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8228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D778-4793-4FCE-B199-4F26516606DB}" type="datetimeFigureOut">
              <a:rPr lang="es-CL" smtClean="0"/>
              <a:t>09-09-2020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D47A69-3B8D-4569-9E32-138FB709A0FA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5151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D778-4793-4FCE-B199-4F26516606DB}" type="datetimeFigureOut">
              <a:rPr lang="es-CL" smtClean="0"/>
              <a:t>09-09-2020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D47A69-3B8D-4569-9E32-138FB709A0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7585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D778-4793-4FCE-B199-4F26516606DB}" type="datetimeFigureOut">
              <a:rPr lang="es-CL" smtClean="0"/>
              <a:t>09-09-2020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7A69-3B8D-4569-9E32-138FB709A0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071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D778-4793-4FCE-B199-4F26516606DB}" type="datetimeFigureOut">
              <a:rPr lang="es-CL" smtClean="0"/>
              <a:t>09-09-2020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7A69-3B8D-4569-9E32-138FB709A0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817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D778-4793-4FCE-B199-4F26516606DB}" type="datetimeFigureOut">
              <a:rPr lang="es-CL" smtClean="0"/>
              <a:t>09-09-2020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7A69-3B8D-4569-9E32-138FB709A0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375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D778-4793-4FCE-B199-4F26516606DB}" type="datetimeFigureOut">
              <a:rPr lang="es-CL" smtClean="0"/>
              <a:t>09-09-2020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D47A69-3B8D-4569-9E32-138FB709A0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980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D778-4793-4FCE-B199-4F26516606DB}" type="datetimeFigureOut">
              <a:rPr lang="es-CL" smtClean="0"/>
              <a:t>09-09-2020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5D47A69-3B8D-4569-9E32-138FB709A0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014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D778-4793-4FCE-B199-4F26516606DB}" type="datetimeFigureOut">
              <a:rPr lang="es-CL" smtClean="0"/>
              <a:t>09-09-2020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5D47A69-3B8D-4569-9E32-138FB709A0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936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D778-4793-4FCE-B199-4F26516606DB}" type="datetimeFigureOut">
              <a:rPr lang="es-CL" smtClean="0"/>
              <a:t>09-09-2020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7A69-3B8D-4569-9E32-138FB709A0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201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D778-4793-4FCE-B199-4F26516606DB}" type="datetimeFigureOut">
              <a:rPr lang="es-CL" smtClean="0"/>
              <a:t>09-09-2020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7A69-3B8D-4569-9E32-138FB709A0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115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D778-4793-4FCE-B199-4F26516606DB}" type="datetimeFigureOut">
              <a:rPr lang="es-CL" smtClean="0"/>
              <a:t>09-09-2020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7A69-3B8D-4569-9E32-138FB709A0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113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D778-4793-4FCE-B199-4F26516606DB}" type="datetimeFigureOut">
              <a:rPr lang="es-CL" smtClean="0"/>
              <a:t>09-09-2020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D47A69-3B8D-4569-9E32-138FB709A0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156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5D778-4793-4FCE-B199-4F26516606DB}" type="datetimeFigureOut">
              <a:rPr lang="es-CL" smtClean="0"/>
              <a:t>09-09-2020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5D47A69-3B8D-4569-9E32-138FB709A0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369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ulgarjandres@gmail.com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eduardo.arellano@liceobicentenariotalca.c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Resultado de imagen para chilenidad">
            <a:extLst>
              <a:ext uri="{FF2B5EF4-FFF2-40B4-BE49-F238E27FC236}">
                <a16:creationId xmlns:a16="http://schemas.microsoft.com/office/drawing/2014/main" id="{EB865E33-1FAB-4CA3-82C9-D380F464C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27" y="5426869"/>
            <a:ext cx="4918362" cy="1268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0A7884BB-AD63-40C0-B262-DB8ECF117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527" y="1"/>
            <a:ext cx="11956473" cy="5543550"/>
          </a:xfrm>
          <a:prstGeom prst="rect">
            <a:avLst/>
          </a:prstGeom>
        </p:spPr>
      </p:pic>
      <p:sp>
        <p:nvSpPr>
          <p:cNvPr id="6" name="AutoShape 2" descr="Resultado de imagen para chilenidad">
            <a:extLst>
              <a:ext uri="{FF2B5EF4-FFF2-40B4-BE49-F238E27FC236}">
                <a16:creationId xmlns:a16="http://schemas.microsoft.com/office/drawing/2014/main" id="{3BBFFFB1-6EB1-409B-A202-A0D5C976ED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5D45670-4110-4216-A81D-ADEEA9702C2D}"/>
              </a:ext>
            </a:extLst>
          </p:cNvPr>
          <p:cNvSpPr/>
          <p:nvPr/>
        </p:nvSpPr>
        <p:spPr>
          <a:xfrm>
            <a:off x="2687782" y="5325762"/>
            <a:ext cx="4918363" cy="103476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600" b="1" dirty="0"/>
              <a:t>2020</a:t>
            </a:r>
          </a:p>
        </p:txBody>
      </p:sp>
      <p:pic>
        <p:nvPicPr>
          <p:cNvPr id="1026" name="Picture 2" descr="Resultado de imagen para chilenidad">
            <a:extLst>
              <a:ext uri="{FF2B5EF4-FFF2-40B4-BE49-F238E27FC236}">
                <a16:creationId xmlns:a16="http://schemas.microsoft.com/office/drawing/2014/main" id="{D3C5D227-0542-44DB-BAB2-2DF1E7A1D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218" y="0"/>
            <a:ext cx="3918782" cy="180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89A90145-F5E7-404F-B7FD-31A9A4954D78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527" y="0"/>
            <a:ext cx="2452255" cy="1915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Rectángulo redondeado"/>
          <p:cNvSpPr/>
          <p:nvPr/>
        </p:nvSpPr>
        <p:spPr>
          <a:xfrm>
            <a:off x="7883611" y="5325762"/>
            <a:ext cx="3793525" cy="1260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b="1" dirty="0"/>
              <a:t>ON LINE</a:t>
            </a:r>
          </a:p>
        </p:txBody>
      </p:sp>
    </p:spTree>
    <p:extLst>
      <p:ext uri="{BB962C8B-B14F-4D97-AF65-F5344CB8AC3E}">
        <p14:creationId xmlns:p14="http://schemas.microsoft.com/office/powerpoint/2010/main" val="39504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0AA9D3C-4D47-47BE-8E9F-19320F3F01C2}"/>
              </a:ext>
            </a:extLst>
          </p:cNvPr>
          <p:cNvSpPr txBox="1"/>
          <p:nvPr/>
        </p:nvSpPr>
        <p:spPr>
          <a:xfrm>
            <a:off x="1524000" y="151966"/>
            <a:ext cx="914400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C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videos deben ser enviados al siguiente correo: </a:t>
            </a:r>
            <a:r>
              <a:rPr lang="es-CL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pulgarjandres@gmail.com</a:t>
            </a:r>
            <a:r>
              <a:rPr lang="es-C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Google drive u otro, si el archivo es mayor al tamaño permitido. </a:t>
            </a:r>
            <a:endParaRPr lang="es-419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5 Rectángulo">
            <a:extLst>
              <a:ext uri="{FF2B5EF4-FFF2-40B4-BE49-F238E27FC236}">
                <a16:creationId xmlns:a16="http://schemas.microsoft.com/office/drawing/2014/main" id="{C3A620ED-84ED-4641-96B5-3DD84485817A}"/>
              </a:ext>
            </a:extLst>
          </p:cNvPr>
          <p:cNvSpPr/>
          <p:nvPr/>
        </p:nvSpPr>
        <p:spPr>
          <a:xfrm>
            <a:off x="8771685" y="823881"/>
            <a:ext cx="3267331" cy="1097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/>
              <a:t>1° LUGAR :$15.000</a:t>
            </a:r>
          </a:p>
          <a:p>
            <a:pPr algn="ctr"/>
            <a:r>
              <a:rPr lang="es-CL"/>
              <a:t> 2°LUGAR :$10.000</a:t>
            </a:r>
          </a:p>
          <a:p>
            <a:pPr algn="ctr"/>
            <a:r>
              <a:rPr lang="es-CL"/>
              <a:t>3°LUGAR :$ 5000 </a:t>
            </a:r>
            <a:endParaRPr lang="es-CL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053DF72-AA6F-49D8-9FC2-D453B2199B00}"/>
              </a:ext>
            </a:extLst>
          </p:cNvPr>
          <p:cNvSpPr txBox="1"/>
          <p:nvPr/>
        </p:nvSpPr>
        <p:spPr>
          <a:xfrm>
            <a:off x="980661" y="1495796"/>
            <a:ext cx="10230678" cy="4657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C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objeto de evaluación, se considerarán los siguientes aspectos: </a:t>
            </a:r>
            <a:endParaRPr lang="es-419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Interpretación</a:t>
            </a:r>
            <a:r>
              <a:rPr lang="es-C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Se calificará la capacidad interpretativa de los participantes y el sentido de la obra en relación con el tema representado. </a:t>
            </a:r>
            <a:endParaRPr lang="es-419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Representación</a:t>
            </a:r>
            <a:r>
              <a:rPr lang="es-C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Se tomará en cuenta la expresión oral que comprende la vocalización, pronunciación y dicción, así como la expresión corporal: postura, gesto y movimiento y la construcción del personaje. </a:t>
            </a:r>
            <a:endParaRPr lang="es-419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Dominio del espacio</a:t>
            </a:r>
            <a:r>
              <a:rPr lang="es-C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Se examinará el desplazamiento en el espacio y la creación del ambiente. </a:t>
            </a:r>
            <a:endParaRPr lang="es-419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Vestimenta y escenografía</a:t>
            </a:r>
            <a:r>
              <a:rPr lang="es-C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Se calificará la creatividad en el uso de la vestimenta, de acuerdo con el sentido de la obra. </a:t>
            </a:r>
            <a:endParaRPr lang="es-419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Ritmo y creatividad</a:t>
            </a:r>
            <a:r>
              <a:rPr lang="es-C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Se considerará el orden y compás en la sucesión de los hechos, acciones, silencios y música, así como la puesta en escena innovadora. </a:t>
            </a:r>
            <a:endParaRPr lang="es-419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Diálogo:</a:t>
            </a:r>
            <a:r>
              <a:rPr lang="es-C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observará la relación y creación de los textos en base a la representación seleccionada. </a:t>
            </a:r>
            <a:endParaRPr lang="es-419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C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Aspectos técnicos:</a:t>
            </a:r>
            <a:r>
              <a:rPr lang="es-C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considerará en la evaluación que el video sea visible nítidamente y que el audio no presente dificultades al reproducirlo.</a:t>
            </a:r>
            <a:endParaRPr lang="es-419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EA813E1-5583-4838-9489-E3F788DB4B57}"/>
              </a:ext>
            </a:extLst>
          </p:cNvPr>
          <p:cNvSpPr txBox="1"/>
          <p:nvPr/>
        </p:nvSpPr>
        <p:spPr>
          <a:xfrm>
            <a:off x="5943016" y="603411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b="1" u="sng" dirty="0">
                <a:latin typeface="Bell MT" pitchFamily="18" charset="0"/>
                <a:ea typeface="Calibri" pitchFamily="34" charset="0"/>
                <a:cs typeface="Times New Roman" pitchFamily="18" charset="0"/>
              </a:rPr>
              <a:t>FECHA DE RECEPCION</a:t>
            </a:r>
            <a:r>
              <a:rPr lang="es-CL" dirty="0">
                <a:latin typeface="Bell MT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s-CL" sz="1800" dirty="0">
                <a:latin typeface="Bell MT" pitchFamily="18" charset="0"/>
                <a:ea typeface="Calibri" pitchFamily="34" charset="0"/>
                <a:cs typeface="Times New Roman" pitchFamily="18" charset="0"/>
              </a:rPr>
              <a:t>LA SEMANA DEL 14 AL 18 DE SEPTIEMBRE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781110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:a16="http://schemas.microsoft.com/office/drawing/2014/main" id="{D1C5AE47-BF65-4F9F-803D-CD4E03970067}"/>
              </a:ext>
            </a:extLst>
          </p:cNvPr>
          <p:cNvSpPr txBox="1">
            <a:spLocks/>
          </p:cNvSpPr>
          <p:nvPr/>
        </p:nvSpPr>
        <p:spPr>
          <a:xfrm>
            <a:off x="2568213" y="241050"/>
            <a:ext cx="4932517" cy="5408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/>
              <a:t>DEPARTAMENTO DE INGLES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160C5B3-5FB8-4C04-B148-B0A303B2F3B5}"/>
              </a:ext>
            </a:extLst>
          </p:cNvPr>
          <p:cNvSpPr txBox="1"/>
          <p:nvPr/>
        </p:nvSpPr>
        <p:spPr>
          <a:xfrm>
            <a:off x="4717773" y="121550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800" b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es-CL" sz="1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L" sz="1800" b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perfect</a:t>
            </a:r>
            <a:r>
              <a:rPr lang="es-CL" sz="1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L" sz="1800" b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celebration</a:t>
            </a:r>
            <a:endParaRPr lang="es-419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6C37BBC-9423-4109-B4C5-F45307826AD8}"/>
              </a:ext>
            </a:extLst>
          </p:cNvPr>
          <p:cNvSpPr txBox="1"/>
          <p:nvPr/>
        </p:nvSpPr>
        <p:spPr>
          <a:xfrm>
            <a:off x="6575787" y="781878"/>
            <a:ext cx="6096000" cy="772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Organiza departamento de inglés: Daniela Rodríguez</a:t>
            </a:r>
            <a:endParaRPr lang="es-419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                    Pablo Muñoz</a:t>
            </a:r>
            <a:endParaRPr lang="es-419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E6F5B05-9A61-4E64-A79B-8D6225830F42}"/>
              </a:ext>
            </a:extLst>
          </p:cNvPr>
          <p:cNvSpPr txBox="1"/>
          <p:nvPr/>
        </p:nvSpPr>
        <p:spPr>
          <a:xfrm>
            <a:off x="755374" y="1748892"/>
            <a:ext cx="9793356" cy="670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8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Objetivo:</a:t>
            </a:r>
            <a:r>
              <a:rPr lang="es-CL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Expresar a través del idioma inglés actividades favoritas que realizan durante fiestas patrias.</a:t>
            </a:r>
            <a:endParaRPr lang="es-419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1972D82-7211-40BC-87A8-B2EFA85CA31D}"/>
              </a:ext>
            </a:extLst>
          </p:cNvPr>
          <p:cNvSpPr txBox="1"/>
          <p:nvPr/>
        </p:nvSpPr>
        <p:spPr>
          <a:xfrm>
            <a:off x="848140" y="2289341"/>
            <a:ext cx="10588486" cy="3759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1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Instrucciones</a:t>
            </a:r>
            <a:endParaRPr lang="es-419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Cada participante debe grabar un breve video indicando:</a:t>
            </a:r>
            <a:endParaRPr lang="es-419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-Actividades (juegos, bailes, etc.) Que le gusta realizar durante las fiestas patrias. (Mínimo 2)</a:t>
            </a:r>
            <a:endParaRPr lang="es-419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	-Comidas típicas que más disfrutan durante la celebración. (Mínimo 2)</a:t>
            </a:r>
            <a:endParaRPr lang="es-419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-Cada actividad o comida debe ser presentada en inglés.</a:t>
            </a:r>
            <a:endParaRPr lang="es-419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 En el video se debe mostrar la actividad o comida que menciona.</a:t>
            </a:r>
            <a:endParaRPr lang="es-419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 -El video debe tener una duración máxima de 2 minutos y debe utilizar exclusivamente idioma inglés.</a:t>
            </a:r>
            <a:endParaRPr lang="es-419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 -Para seleccionar a los ganadores se considerará originalidad, uso del vocabulario, seguridad al momento de hablar, participación de familia/amigos.</a:t>
            </a:r>
            <a:endParaRPr lang="es-419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EECCA07-C3E0-470F-A3A9-CAC8C53DD020}"/>
              </a:ext>
            </a:extLst>
          </p:cNvPr>
          <p:cNvSpPr txBox="1"/>
          <p:nvPr/>
        </p:nvSpPr>
        <p:spPr>
          <a:xfrm>
            <a:off x="5542119" y="6379260"/>
            <a:ext cx="6334538" cy="3737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Enviar video a “teacher.pablo407@gmail.com”</a:t>
            </a:r>
            <a:endParaRPr lang="es-419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5 Rectángulo">
            <a:extLst>
              <a:ext uri="{FF2B5EF4-FFF2-40B4-BE49-F238E27FC236}">
                <a16:creationId xmlns:a16="http://schemas.microsoft.com/office/drawing/2014/main" id="{F24F8D58-4707-4068-ADE9-D256793A0E46}"/>
              </a:ext>
            </a:extLst>
          </p:cNvPr>
          <p:cNvSpPr/>
          <p:nvPr/>
        </p:nvSpPr>
        <p:spPr>
          <a:xfrm>
            <a:off x="8709388" y="2095039"/>
            <a:ext cx="3267331" cy="9755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1st place :$15.000</a:t>
            </a:r>
          </a:p>
          <a:p>
            <a:pPr algn="ctr"/>
            <a:r>
              <a:rPr lang="es-CL" dirty="0"/>
              <a:t>2nd place  :$10.000</a:t>
            </a:r>
          </a:p>
          <a:p>
            <a:pPr algn="ctr"/>
            <a:r>
              <a:rPr lang="es-CL" dirty="0"/>
              <a:t>3rd place :$ 5000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CB23889-5DBC-47FC-B6F7-B63372C260FF}"/>
              </a:ext>
            </a:extLst>
          </p:cNvPr>
          <p:cNvSpPr txBox="1"/>
          <p:nvPr/>
        </p:nvSpPr>
        <p:spPr>
          <a:xfrm>
            <a:off x="1179443" y="6106686"/>
            <a:ext cx="42500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b="1" u="sng" dirty="0">
                <a:latin typeface="Bell MT" pitchFamily="18" charset="0"/>
                <a:ea typeface="Calibri" pitchFamily="34" charset="0"/>
                <a:cs typeface="Times New Roman" pitchFamily="18" charset="0"/>
              </a:rPr>
              <a:t>FECHA DE RECEPCION</a:t>
            </a:r>
            <a:r>
              <a:rPr lang="es-CL" dirty="0">
                <a:latin typeface="Bell MT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s-CL" sz="1800" dirty="0">
                <a:latin typeface="Bell MT" pitchFamily="18" charset="0"/>
                <a:ea typeface="Calibri" pitchFamily="34" charset="0"/>
                <a:cs typeface="Times New Roman" pitchFamily="18" charset="0"/>
              </a:rPr>
              <a:t>LA SEMANA DEL 14 AL 18 DE SEPTIEMBRE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53156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chilenidad">
            <a:extLst>
              <a:ext uri="{FF2B5EF4-FFF2-40B4-BE49-F238E27FC236}">
                <a16:creationId xmlns:a16="http://schemas.microsoft.com/office/drawing/2014/main" id="{C13BF24B-DA92-4849-95AF-FF1BD71F1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FEDB531-35CF-46C4-9DE3-2D29B58AF278}"/>
              </a:ext>
            </a:extLst>
          </p:cNvPr>
          <p:cNvSpPr/>
          <p:nvPr/>
        </p:nvSpPr>
        <p:spPr>
          <a:xfrm>
            <a:off x="8476735" y="4171950"/>
            <a:ext cx="3310453" cy="1250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CL" dirty="0"/>
              <a:t>Aplicar el razonamiento lógico,  la   creatividad, originalidad y motricidad.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DCA4F85-17CB-481E-A2CC-0E94EB95A40F}"/>
              </a:ext>
            </a:extLst>
          </p:cNvPr>
          <p:cNvSpPr/>
          <p:nvPr/>
        </p:nvSpPr>
        <p:spPr>
          <a:xfrm>
            <a:off x="4141187" y="4110165"/>
            <a:ext cx="3205162" cy="1116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CL" b="1" dirty="0"/>
              <a:t>Fortalecer la expresión oral y escrita</a:t>
            </a:r>
            <a:endParaRPr lang="es-CL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27E49DE-8373-44BA-994D-570B71A7C809}"/>
              </a:ext>
            </a:extLst>
          </p:cNvPr>
          <p:cNvSpPr/>
          <p:nvPr/>
        </p:nvSpPr>
        <p:spPr>
          <a:xfrm>
            <a:off x="357189" y="4171950"/>
            <a:ext cx="3343275" cy="993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CL" b="1" dirty="0"/>
              <a:t>Desarrollar habilidades de formación ciudadana:</a:t>
            </a:r>
            <a:endParaRPr lang="es-CL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638354D-7350-4BA9-8E78-D7F538DB7276}"/>
              </a:ext>
            </a:extLst>
          </p:cNvPr>
          <p:cNvSpPr/>
          <p:nvPr/>
        </p:nvSpPr>
        <p:spPr>
          <a:xfrm>
            <a:off x="2614613" y="3500437"/>
            <a:ext cx="7672388" cy="48577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OBJETIVOS ESPECÍFICOS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17838" y="1198606"/>
            <a:ext cx="11169350" cy="1470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Se invita a toda la comunidad del Liceo Bicentenario Oriente de Talca a participar en las actividades  de Fiestas patrias desde sus casas.  </a:t>
            </a:r>
          </a:p>
        </p:txBody>
      </p:sp>
    </p:spTree>
    <p:extLst>
      <p:ext uri="{BB962C8B-B14F-4D97-AF65-F5344CB8AC3E}">
        <p14:creationId xmlns:p14="http://schemas.microsoft.com/office/powerpoint/2010/main" val="2660284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315446"/>
              </p:ext>
            </p:extLst>
          </p:nvPr>
        </p:nvGraphicFramePr>
        <p:xfrm>
          <a:off x="1871360" y="2165406"/>
          <a:ext cx="9546282" cy="350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3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3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658">
                <a:tc>
                  <a:txBody>
                    <a:bodyPr/>
                    <a:lstStyle/>
                    <a:p>
                      <a:r>
                        <a:rPr lang="es-CL" dirty="0"/>
                        <a:t>DEPARTAMENTO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ACTIVIDAD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LENGUAJE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RESCATE DEL</a:t>
                      </a:r>
                      <a:r>
                        <a:rPr lang="es-CL" baseline="0" dirty="0"/>
                        <a:t> PATRIMONIO Y TRADICIONES. 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HISTORIA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EL PRECIO DE LA HISTORIA.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MÚSICA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LA PAYA EN FAMILIA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INGLÉS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GRABACIÓN DE VIDEO EN INGLÉS.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ARTES VISUALES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CARTEL</a:t>
                      </a:r>
                      <a:r>
                        <a:rPr lang="es-CL" baseline="0" dirty="0"/>
                        <a:t> CREATIVO ALUSIVO A UNA FONDA. 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EDUCACIÓN FÍSICA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VIDEO PASOS DE LA CUECA.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MATEMÁTICA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TIRO AL BLANCO</a:t>
                      </a:r>
                      <a:r>
                        <a:rPr lang="es-CL" baseline="0" dirty="0"/>
                        <a:t> DICIOCHERO. 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1 Rectángulo redondeado"/>
          <p:cNvSpPr/>
          <p:nvPr/>
        </p:nvSpPr>
        <p:spPr>
          <a:xfrm>
            <a:off x="2829697" y="469557"/>
            <a:ext cx="7562335" cy="11244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6000" dirty="0"/>
              <a:t>ACTIVIDADES </a:t>
            </a:r>
          </a:p>
        </p:txBody>
      </p:sp>
    </p:spTree>
    <p:extLst>
      <p:ext uri="{BB962C8B-B14F-4D97-AF65-F5344CB8AC3E}">
        <p14:creationId xmlns:p14="http://schemas.microsoft.com/office/powerpoint/2010/main" val="3051046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92925" y="624110"/>
            <a:ext cx="3931443" cy="58685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CL" dirty="0"/>
              <a:t>MATEMÁTICA: </a:t>
            </a:r>
          </a:p>
        </p:txBody>
      </p:sp>
      <p:pic>
        <p:nvPicPr>
          <p:cNvPr id="1027" name="Imagen 1" descr="Descripción: Por qué un 18 de septiembre se transformó en el Dieciocho - Pauta.c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865" y="508517"/>
            <a:ext cx="4263983" cy="113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n 2" descr="Descripción: Dibujo de blanco pintado por Payin en Dibujos.net el día 18-05-14 a las  08:04:47. Imprime, pinta o colorea tus propios dibujos!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12" y="4509960"/>
            <a:ext cx="2286000" cy="195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6" descr="Descripción: Puntuaciones en la diana ▷ PsicoActiv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897" y="4509959"/>
            <a:ext cx="1872305" cy="1872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6453" y="1546828"/>
            <a:ext cx="10819094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                   </a:t>
            </a:r>
            <a:r>
              <a:rPr kumimoji="0" lang="es-CL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TIRO AL BLANCO  DIESOCHERO</a:t>
            </a:r>
            <a:endParaRPr kumimoji="0" lang="es-C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ORGANIZA: DEPARTAMENTO  DE MATEMATICA</a:t>
            </a:r>
            <a:endParaRPr kumimoji="0" lang="es-C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OBJETIVO DE APRENDIZAJE</a:t>
            </a:r>
            <a:r>
              <a:rPr kumimoji="0" lang="es-C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: CONFECCIONAR JUEGO TIRO AL BLANCO UTILIZANDO EL CONCEPTO DE CIRCUNFERECIAS CONCENTRICAS.</a:t>
            </a:r>
            <a:endParaRPr kumimoji="0" lang="es-C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INSTRUCCIONES:</a:t>
            </a:r>
            <a:r>
              <a:rPr kumimoji="0" lang="es-C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 CONFECCIONA ESTE ENTRENENIDO JUEGO POPULAR TRAZANDO CON UN COMPAS LA PRIMERA CIRCUNFERENCIA, CON LA PUNTA EN LA MISMA POSICION, CAMBIA LA APERTURA DEL COMPAS Y TRAZA LA SEGUNDA, PROCEDE  DE LA MISMO MODO PARA TODAS LAS CIRCUNFERENCIAS QUE DESEES.</a:t>
            </a:r>
            <a:endParaRPr kumimoji="0" lang="es-C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¡¡</a:t>
            </a:r>
            <a:r>
              <a:rPr kumimoji="0" lang="es-CL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ANIMO Y PARTICIPA SERA PREMIADO EL MEJOR TIRO AL BLANCO DISE</a:t>
            </a:r>
            <a:r>
              <a:rPr kumimoji="0" lang="es-CL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Ñ</a:t>
            </a:r>
            <a:r>
              <a:rPr kumimoji="0" lang="es-CL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ADO!!!!</a:t>
            </a:r>
            <a:endParaRPr kumimoji="0" lang="es-C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MATERIALES</a:t>
            </a:r>
            <a:r>
              <a:rPr kumimoji="0" lang="es-C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: PUEDES UTILIZAR CARTULINAS DE DISTINTOS COLORES, LAPICES DE COLORES, GOMA EVA PLUMAVIT, LO QUE TENGAS EN TU CASA.</a:t>
            </a:r>
            <a:endParaRPr kumimoji="0" lang="es-C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FECHA DE RECEPCION</a:t>
            </a:r>
            <a:r>
              <a:rPr kumimoji="0" lang="es-C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s-CL" sz="1200" dirty="0">
                <a:latin typeface="Bell MT" pitchFamily="18" charset="0"/>
                <a:ea typeface="Calibri" pitchFamily="34" charset="0"/>
                <a:cs typeface="Times New Roman" pitchFamily="18" charset="0"/>
              </a:rPr>
              <a:t> LA SEMANA DEL 14 AL 18 DE SEPTIEMBRE</a:t>
            </a:r>
            <a:r>
              <a:rPr kumimoji="0" lang="es-C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. PUEDES ENVIAR UN VIDEO O SUBIR FOTOGRAFIAS AL INSTAGRAM DEL LICEO.</a:t>
            </a:r>
            <a:endParaRPr kumimoji="0" lang="es-C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8458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170534" y="5486593"/>
            <a:ext cx="3267331" cy="1097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1° LUGAR :$15.000</a:t>
            </a:r>
          </a:p>
          <a:p>
            <a:pPr algn="ctr"/>
            <a:r>
              <a:rPr lang="es-CL" dirty="0"/>
              <a:t> 2°LUGAR :$10.000</a:t>
            </a:r>
          </a:p>
          <a:p>
            <a:pPr algn="ctr"/>
            <a:r>
              <a:rPr lang="es-CL" dirty="0"/>
              <a:t>3°LUGAR :$ 5000 </a:t>
            </a:r>
          </a:p>
        </p:txBody>
      </p:sp>
    </p:spTree>
    <p:extLst>
      <p:ext uri="{BB962C8B-B14F-4D97-AF65-F5344CB8AC3E}">
        <p14:creationId xmlns:p14="http://schemas.microsoft.com/office/powerpoint/2010/main" val="1719670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92925" y="624110"/>
            <a:ext cx="2473345" cy="58685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CL" dirty="0"/>
              <a:t>MÚSICA.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7038" y="1552832"/>
            <a:ext cx="10286529" cy="48232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L" sz="1600" b="1" u="sng" dirty="0"/>
              <a:t>Concurso Familiar de Payas</a:t>
            </a:r>
            <a:endParaRPr lang="es-CL" sz="1600" u="sng" dirty="0"/>
          </a:p>
          <a:p>
            <a:pPr lvl="0"/>
            <a:r>
              <a:rPr lang="es-CL" sz="1600" b="1" dirty="0"/>
              <a:t>Podrán participar padres e hijos.</a:t>
            </a:r>
          </a:p>
          <a:p>
            <a:pPr lvl="0"/>
            <a:r>
              <a:rPr lang="es-CL" sz="1600" b="1" dirty="0"/>
              <a:t>Cada participante debe presentar una paya con el formato de Décima explicado en la primera página.</a:t>
            </a:r>
          </a:p>
          <a:p>
            <a:pPr lvl="0"/>
            <a:r>
              <a:rPr lang="es-CL" sz="1600" b="1" dirty="0"/>
              <a:t>Deberán ser entregadas en forma PDF (paya escrita),  vía correo electrónico, y un video en familia recitándola.</a:t>
            </a:r>
          </a:p>
          <a:p>
            <a:pPr lvl="0"/>
            <a:r>
              <a:rPr lang="es-CL" sz="1600" b="1" dirty="0"/>
              <a:t>Las payas deben contener dos conceptos claves: “Fiestas Patrias” y “familia”  al menos una vez en toda la composición poética.</a:t>
            </a:r>
          </a:p>
          <a:p>
            <a:pPr lvl="0"/>
            <a:r>
              <a:rPr lang="es-CL" sz="1600" b="1" dirty="0"/>
              <a:t>Las payas enviadas al liceo deberán tener  siguiente formato:</a:t>
            </a:r>
            <a:br>
              <a:rPr lang="es-CL" sz="1600" b="1" dirty="0"/>
            </a:br>
            <a:r>
              <a:rPr lang="es-CL" sz="1600" b="1" dirty="0"/>
              <a:t>– Nombre completo del alumno  </a:t>
            </a:r>
            <a:br>
              <a:rPr lang="es-CL" sz="1600" b="1" dirty="0"/>
            </a:br>
            <a:r>
              <a:rPr lang="es-CL" sz="1600" b="1" dirty="0"/>
              <a:t>– Curso al que se está representando.</a:t>
            </a:r>
            <a:br>
              <a:rPr lang="es-CL" sz="1600" b="1" dirty="0"/>
            </a:br>
            <a:r>
              <a:rPr lang="es-CL" sz="1600" b="1" dirty="0"/>
              <a:t>– Apellidos de la Familia. (Ejemplo: Familia Pérez Rojas)</a:t>
            </a:r>
          </a:p>
          <a:p>
            <a:pPr lvl="0"/>
            <a:r>
              <a:rPr lang="es-CL" sz="1600" b="1" dirty="0"/>
              <a:t>Se evaluará originalidad, participación familiar y presentación (Video)</a:t>
            </a:r>
          </a:p>
          <a:p>
            <a:r>
              <a:rPr lang="es-CL" sz="1600" b="1" dirty="0"/>
              <a:t>Se evaluará estructura de la Décima, ortografía y la correcta Rima. (Parte Escrita) </a:t>
            </a:r>
          </a:p>
          <a:p>
            <a:endParaRPr lang="es-CL" sz="1200" b="1" dirty="0"/>
          </a:p>
        </p:txBody>
      </p:sp>
      <p:sp>
        <p:nvSpPr>
          <p:cNvPr id="4" name="3 Rectángulo"/>
          <p:cNvSpPr/>
          <p:nvPr/>
        </p:nvSpPr>
        <p:spPr>
          <a:xfrm>
            <a:off x="6240162" y="159766"/>
            <a:ext cx="5807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b="1" u="sng" dirty="0">
                <a:latin typeface="Bell MT" pitchFamily="18" charset="0"/>
                <a:ea typeface="Calibri" pitchFamily="34" charset="0"/>
                <a:cs typeface="Times New Roman" pitchFamily="18" charset="0"/>
              </a:rPr>
              <a:t>FECHA DE RECEPCION</a:t>
            </a:r>
            <a:r>
              <a:rPr lang="es-CL" dirty="0">
                <a:latin typeface="Bell MT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s-CL" sz="1800" dirty="0">
                <a:latin typeface="Bell MT" pitchFamily="18" charset="0"/>
                <a:ea typeface="Calibri" pitchFamily="34" charset="0"/>
                <a:cs typeface="Times New Roman" pitchFamily="18" charset="0"/>
              </a:rPr>
              <a:t>LA SEMANA DEL 14 AL 18 DE SEPTIEMBRE</a:t>
            </a:r>
            <a:r>
              <a:rPr lang="es-CL" dirty="0">
                <a:latin typeface="Bell MT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dirty="0">
                <a:latin typeface="Bell MT" pitchFamily="18" charset="0"/>
                <a:ea typeface="Calibri" pitchFamily="34" charset="0"/>
                <a:cs typeface="Times New Roman" pitchFamily="18" charset="0"/>
              </a:rPr>
              <a:t>Enviar a : </a:t>
            </a:r>
            <a:r>
              <a:rPr lang="es-CL" dirty="0"/>
              <a:t>maria.ines.villarroel@liceobicentenariotalca.cl</a:t>
            </a:r>
            <a:r>
              <a:rPr lang="es-CL" dirty="0">
                <a:latin typeface="Bell MT" pitchFamily="18" charset="0"/>
                <a:ea typeface="Calibri" pitchFamily="34" charset="0"/>
                <a:cs typeface="Times New Roman" pitchFamily="18" charset="0"/>
              </a:rPr>
              <a:t> . </a:t>
            </a:r>
            <a:endParaRPr lang="es-CL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780507" y="4040660"/>
            <a:ext cx="3267331" cy="1097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1° LUGAR :$15.000</a:t>
            </a:r>
          </a:p>
          <a:p>
            <a:pPr algn="ctr"/>
            <a:r>
              <a:rPr lang="es-CL" dirty="0"/>
              <a:t> 2°LUGAR :$10.000</a:t>
            </a:r>
          </a:p>
          <a:p>
            <a:pPr algn="ctr"/>
            <a:r>
              <a:rPr lang="es-CL" dirty="0"/>
              <a:t>3°LUGAR :$ 5000 </a:t>
            </a:r>
          </a:p>
        </p:txBody>
      </p:sp>
    </p:spTree>
    <p:extLst>
      <p:ext uri="{BB962C8B-B14F-4D97-AF65-F5344CB8AC3E}">
        <p14:creationId xmlns:p14="http://schemas.microsoft.com/office/powerpoint/2010/main" val="4062963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03" y="0"/>
            <a:ext cx="2201497" cy="673349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/>
              <a:t>ARTES. </a:t>
            </a:r>
          </a:p>
        </p:txBody>
      </p:sp>
      <p:pic>
        <p:nvPicPr>
          <p:cNvPr id="2050" name="Imagen 4" descr="Descripción: GALERÍA | Ingenio dieciochero: Los nombres más creativos de las fondas 20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553" y="3305175"/>
            <a:ext cx="220465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986478" y="1147975"/>
            <a:ext cx="8138984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CARTEL </a:t>
            </a:r>
            <a:endParaRPr kumimoji="0" 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“MI RAMADA DIECIOCHERA”</a:t>
            </a:r>
            <a:endParaRPr kumimoji="0" lang="es-CL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Aspectos a considerar para seleccionar “CARTEL DE MI RAMADA DECIOCHERA”, debe enviarse una fotografía en formato PDF, y debe aparecer el o los alumnos con o sin sus familiares. Habrá primer, segundo y tercer lugar en esta categoría.</a:t>
            </a:r>
            <a:endParaRPr kumimoji="0" lang="es-C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1.- El cartel deberá estar pegado en un lugar de la casa.</a:t>
            </a:r>
            <a:endParaRPr kumimoji="0" lang="es-C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2.- El cartel deberá medir a lo menos un metro de largo, puede ser más largo.</a:t>
            </a:r>
            <a:endParaRPr kumimoji="0" lang="es-C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3.- El nombre deberá ser inédito y original. </a:t>
            </a:r>
            <a:endParaRPr kumimoji="0" lang="es-CL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14192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2828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3762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46767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914399" y="4160524"/>
            <a:ext cx="7018639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4.- Deberá ser con letras grandes y legibles.</a:t>
            </a:r>
            <a:endParaRPr kumimoji="0" lang="es-C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5.- Deberá ser muy colorido y con uno o más dibujos alusivos.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sz="2000" dirty="0">
                <a:latin typeface="Calibri" pitchFamily="34" charset="0"/>
                <a:cs typeface="Times New Roman" pitchFamily="18" charset="0"/>
              </a:rPr>
              <a:t>6- No se consideraran trabajos que presenten  un lenguaje soez.  </a:t>
            </a:r>
            <a:endParaRPr kumimoji="0" lang="es-C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7 </a:t>
            </a:r>
            <a:r>
              <a:rPr kumimoji="0" lang="es-C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.- Toda decoración </a:t>
            </a:r>
            <a:r>
              <a:rPr kumimoji="0" lang="es-CL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dieciochera</a:t>
            </a:r>
            <a:r>
              <a:rPr kumimoji="0" lang="es-C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alrededor del cartel sumará puntos.</a:t>
            </a:r>
            <a:endParaRPr kumimoji="0" lang="es-C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978477" y="5486400"/>
            <a:ext cx="50621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b="1" u="sng" dirty="0">
                <a:latin typeface="Bell MT" pitchFamily="18" charset="0"/>
                <a:ea typeface="Calibri" pitchFamily="34" charset="0"/>
                <a:cs typeface="Times New Roman" pitchFamily="18" charset="0"/>
              </a:rPr>
              <a:t>FECHA DE RECEPCION</a:t>
            </a:r>
            <a:r>
              <a:rPr lang="es-CL" dirty="0">
                <a:latin typeface="Bell MT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s-CL" sz="1800" dirty="0">
                <a:latin typeface="Bell MT" pitchFamily="18" charset="0"/>
                <a:ea typeface="Calibri" pitchFamily="34" charset="0"/>
                <a:cs typeface="Times New Roman" pitchFamily="18" charset="0"/>
              </a:rPr>
              <a:t>LA SEMANA DEL 14 AL 18 DE SEPTIEMBRE</a:t>
            </a:r>
            <a:r>
              <a:rPr lang="es-CL" dirty="0">
                <a:latin typeface="Bell MT" pitchFamily="18" charset="0"/>
                <a:ea typeface="Calibri" pitchFamily="34" charset="0"/>
                <a:cs typeface="Times New Roman" pitchFamily="18" charset="0"/>
              </a:rPr>
              <a:t> AL CORREO francisco.hermosilla@liceobicentenariotalca.cl</a:t>
            </a:r>
            <a:endParaRPr lang="es-CL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773297" y="321276"/>
            <a:ext cx="3267331" cy="1097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1° LUGAR :$15.000</a:t>
            </a:r>
          </a:p>
          <a:p>
            <a:pPr algn="ctr"/>
            <a:r>
              <a:rPr lang="es-CL" dirty="0"/>
              <a:t> 2°LUGAR :$10.000</a:t>
            </a:r>
          </a:p>
          <a:p>
            <a:pPr algn="ctr"/>
            <a:r>
              <a:rPr lang="es-CL" dirty="0"/>
              <a:t>3°LUGAR :$ 5000 </a:t>
            </a:r>
          </a:p>
        </p:txBody>
      </p:sp>
    </p:spTree>
    <p:extLst>
      <p:ext uri="{BB962C8B-B14F-4D97-AF65-F5344CB8AC3E}">
        <p14:creationId xmlns:p14="http://schemas.microsoft.com/office/powerpoint/2010/main" val="3760997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92925" y="624110"/>
            <a:ext cx="2893475" cy="59920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CL" dirty="0"/>
              <a:t>HISTORIA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25611" y="1445741"/>
            <a:ext cx="10479001" cy="5115697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s-ES" sz="3300" b="1" dirty="0"/>
              <a:t>EL PRECIO DE LA HISTORIA. </a:t>
            </a:r>
          </a:p>
          <a:p>
            <a:pPr marL="0" indent="0">
              <a:buNone/>
            </a:pPr>
            <a:r>
              <a:rPr lang="es-ES" sz="3400" b="1" dirty="0"/>
              <a:t>       Objetivos: </a:t>
            </a:r>
            <a:endParaRPr lang="es-CL" sz="3400" b="1" dirty="0"/>
          </a:p>
          <a:p>
            <a:pPr lvl="0"/>
            <a:r>
              <a:rPr lang="es-ES" sz="2300" dirty="0"/>
              <a:t>Indagar sobre el origen de antigüedades considerando, país de origen, año y razones del por qué cayó en desuso, entre otros.</a:t>
            </a:r>
            <a:endParaRPr lang="es-CL" sz="2300" dirty="0"/>
          </a:p>
          <a:p>
            <a:pPr lvl="0"/>
            <a:r>
              <a:rPr lang="es-ES" sz="2300" dirty="0"/>
              <a:t>Promover el desarrollo de habilidades de comunicación en los estudiantes.</a:t>
            </a:r>
            <a:endParaRPr lang="es-CL" sz="2300" dirty="0"/>
          </a:p>
          <a:p>
            <a:r>
              <a:rPr lang="es-ES" sz="2300" dirty="0"/>
              <a:t>Reglas del concurso.</a:t>
            </a:r>
            <a:endParaRPr lang="es-CL" sz="2300" dirty="0"/>
          </a:p>
          <a:p>
            <a:pPr lvl="0"/>
            <a:r>
              <a:rPr lang="es-ES" sz="2300" dirty="0"/>
              <a:t>Pueden participar todos los integrantes de la comunidad educativa del Liceo Bicentenario Oriente de Talca.</a:t>
            </a:r>
            <a:endParaRPr lang="es-CL" sz="2300" dirty="0"/>
          </a:p>
          <a:p>
            <a:pPr lvl="0"/>
            <a:r>
              <a:rPr lang="es-ES" sz="2300" dirty="0"/>
              <a:t>Los participantes deben presentar una reliquia que sea de su propiedad o que se encuentre en su hogar. La presentación se graba en un video, el cual deberán adjuntar a las siguientes direcciones  de </a:t>
            </a:r>
            <a:r>
              <a:rPr lang="es-ES" sz="2900" dirty="0"/>
              <a:t>correo</a:t>
            </a:r>
            <a:r>
              <a:rPr lang="es-ES" sz="5100" dirty="0">
                <a:solidFill>
                  <a:schemeClr val="tx1"/>
                </a:solidFill>
              </a:rPr>
              <a:t> </a:t>
            </a:r>
            <a:r>
              <a:rPr lang="es-CL" sz="2300" b="1" dirty="0">
                <a:solidFill>
                  <a:schemeClr val="tx1"/>
                </a:solidFill>
                <a:hlinkClick r:id="rId2"/>
              </a:rPr>
              <a:t>eduardo.arellano@liceobicentenariotalca.cl</a:t>
            </a:r>
            <a:r>
              <a:rPr lang="es-CL" sz="2300" dirty="0"/>
              <a:t>&gt; o </a:t>
            </a:r>
            <a:r>
              <a:rPr lang="es-CL" sz="2300" b="1" dirty="0"/>
              <a:t>patricia.andrade@liceobicentenariotalca.c</a:t>
            </a:r>
            <a:r>
              <a:rPr lang="es-CL" sz="2300" dirty="0"/>
              <a:t>l</a:t>
            </a:r>
            <a:r>
              <a:rPr lang="es-ES" sz="5100" dirty="0"/>
              <a:t> </a:t>
            </a:r>
            <a:r>
              <a:rPr lang="es-CL" sz="2400" dirty="0">
                <a:latin typeface="Bell MT" pitchFamily="18" charset="0"/>
                <a:ea typeface="Calibri" pitchFamily="34" charset="0"/>
                <a:cs typeface="Times New Roman" pitchFamily="18" charset="0"/>
              </a:rPr>
              <a:t>LA SEMANA DEL 14 AL 18 DE SEPTIEMBRE</a:t>
            </a:r>
            <a:endParaRPr lang="es-CL" sz="2300" dirty="0"/>
          </a:p>
          <a:p>
            <a:pPr marL="0" lvl="0" indent="0">
              <a:buNone/>
            </a:pPr>
            <a:r>
              <a:rPr lang="es-ES" sz="2300" dirty="0"/>
              <a:t>                 </a:t>
            </a:r>
            <a:r>
              <a:rPr lang="es-ES" sz="2900" b="1" dirty="0"/>
              <a:t>Aspectos a evaluar en la presentación y ponderación.</a:t>
            </a:r>
            <a:endParaRPr lang="es-CL" sz="2900" b="1" dirty="0"/>
          </a:p>
          <a:p>
            <a:pPr lvl="0"/>
            <a:r>
              <a:rPr lang="es-ES" sz="2300" dirty="0"/>
              <a:t>Antigüedad de la pieza. 20%</a:t>
            </a:r>
            <a:endParaRPr lang="es-CL" sz="2300" dirty="0"/>
          </a:p>
          <a:p>
            <a:pPr lvl="0"/>
            <a:r>
              <a:rPr lang="es-ES" sz="2300" dirty="0"/>
              <a:t>Estado de conservación. 20%</a:t>
            </a:r>
            <a:endParaRPr lang="es-CL" sz="2300" dirty="0"/>
          </a:p>
          <a:p>
            <a:pPr lvl="0"/>
            <a:r>
              <a:rPr lang="es-ES" sz="2300" dirty="0"/>
              <a:t>Novedad y singularidad. 10%</a:t>
            </a:r>
            <a:endParaRPr lang="es-CL" sz="2300" dirty="0"/>
          </a:p>
          <a:p>
            <a:pPr lvl="0"/>
            <a:r>
              <a:rPr lang="es-ES" sz="2300" dirty="0"/>
              <a:t>Calidad de la promoción.</a:t>
            </a:r>
            <a:endParaRPr lang="es-CL" sz="2300" dirty="0"/>
          </a:p>
          <a:p>
            <a:pPr lvl="0"/>
            <a:r>
              <a:rPr lang="es-ES" sz="2300" dirty="0"/>
              <a:t>Pertinencia. 10%</a:t>
            </a:r>
            <a:endParaRPr lang="es-CL" sz="2300" dirty="0"/>
          </a:p>
          <a:p>
            <a:pPr lvl="0"/>
            <a:r>
              <a:rPr lang="es-ES" sz="2300" dirty="0"/>
              <a:t>Uso del lenguaje. 10%</a:t>
            </a:r>
            <a:endParaRPr lang="es-CL" sz="2300" dirty="0"/>
          </a:p>
          <a:p>
            <a:pPr lvl="0"/>
            <a:r>
              <a:rPr lang="es-ES" sz="2300" dirty="0"/>
              <a:t>Explicación sobre el origen e historia de la reliquia. 30%</a:t>
            </a:r>
            <a:endParaRPr lang="es-CL" sz="2300" dirty="0"/>
          </a:p>
          <a:p>
            <a:r>
              <a:rPr lang="es-ES" sz="2300" dirty="0"/>
              <a:t>La presentación puede ser individual o en compañía de algún familiar.</a:t>
            </a:r>
            <a:endParaRPr lang="es-CL" sz="2300" dirty="0"/>
          </a:p>
          <a:p>
            <a:endParaRPr lang="es-CL" sz="2300" dirty="0"/>
          </a:p>
        </p:txBody>
      </p:sp>
      <p:sp>
        <p:nvSpPr>
          <p:cNvPr id="4" name="3 Rectángulo"/>
          <p:cNvSpPr/>
          <p:nvPr/>
        </p:nvSpPr>
        <p:spPr>
          <a:xfrm>
            <a:off x="8773297" y="321276"/>
            <a:ext cx="3267331" cy="1097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1° LUGAR :$15.000</a:t>
            </a:r>
          </a:p>
          <a:p>
            <a:pPr algn="ctr"/>
            <a:r>
              <a:rPr lang="es-CL" dirty="0"/>
              <a:t> 2°LUGAR :$10.000</a:t>
            </a:r>
          </a:p>
          <a:p>
            <a:pPr algn="ctr"/>
            <a:r>
              <a:rPr lang="es-CL" dirty="0"/>
              <a:t>3°LUGAR :$ 5000 </a:t>
            </a:r>
          </a:p>
        </p:txBody>
      </p:sp>
    </p:spTree>
    <p:extLst>
      <p:ext uri="{BB962C8B-B14F-4D97-AF65-F5344CB8AC3E}">
        <p14:creationId xmlns:p14="http://schemas.microsoft.com/office/powerpoint/2010/main" val="495512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68213" y="241050"/>
            <a:ext cx="5290686" cy="64863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/>
              <a:t>EDUCACIÓN FÍSICA. 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677885"/>
              </p:ext>
            </p:extLst>
          </p:nvPr>
        </p:nvGraphicFramePr>
        <p:xfrm>
          <a:off x="489774" y="4609053"/>
          <a:ext cx="5008245" cy="982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1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2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2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2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Bueno (3 pts)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Medio (2 pts)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Insuficiente (1 pts)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Pasos Básicos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Estructura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Carisma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Familia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Decoración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03189" y="1038347"/>
            <a:ext cx="10688595" cy="298543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L" sz="1600" b="0" i="0" u="none" strike="noStrike" cap="none" normalizeH="0" baseline="0" dirty="0">
                <a:ln>
                  <a:noFill/>
                </a:ln>
                <a:solidFill>
                  <a:srgbClr val="1D2228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Participantes: Estudiantes, apoderados, núcleo familiar </a:t>
            </a:r>
            <a:endParaRPr kumimoji="0" lang="es-C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L" sz="1600" b="0" i="0" u="none" strike="noStrike" cap="none" normalizeH="0" baseline="0" dirty="0">
                <a:ln>
                  <a:noFill/>
                </a:ln>
                <a:solidFill>
                  <a:srgbClr val="1D2228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Descripción: Bailar un pie de cueca ejecutando los pasos y estructura básica de la danza. El objetivo es involucrar a los miembros de la familia creando un ambiente distendido en el cual prevalezcan momentos de alegría, unión y celebración de nuestras fiestas patrias. Pueden decorar el espacio a utilizar con motivos patrióticos y además cualquier tipo de material de decoración. No es obligatorio que la pareja o parejas de bailes usen la vestimenta típica.</a:t>
            </a:r>
            <a:endParaRPr kumimoji="0" lang="es-C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L" sz="1600" b="0" i="0" u="none" strike="noStrike" cap="none" normalizeH="0" baseline="0" dirty="0">
                <a:ln>
                  <a:noFill/>
                </a:ln>
                <a:solidFill>
                  <a:srgbClr val="1D2228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Premios: 1° lugar $15000 </a:t>
            </a:r>
            <a:endParaRPr kumimoji="0" lang="es-C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0" i="0" u="none" strike="noStrike" cap="none" normalizeH="0" baseline="0" dirty="0">
                <a:ln>
                  <a:noFill/>
                </a:ln>
                <a:solidFill>
                  <a:srgbClr val="1D2228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   2° lugar $10000 </a:t>
            </a:r>
            <a:endParaRPr kumimoji="0" lang="es-C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200" b="0" i="0" u="none" strike="noStrike" cap="none" normalizeH="0" baseline="0" dirty="0">
                <a:ln>
                  <a:noFill/>
                </a:ln>
                <a:solidFill>
                  <a:srgbClr val="1D2228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   3° lugar $  5000</a:t>
            </a:r>
            <a:endParaRPr kumimoji="0" lang="es-C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L" sz="1600" b="0" i="0" u="none" strike="noStrike" cap="none" normalizeH="0" baseline="0" dirty="0">
                <a:ln>
                  <a:noFill/>
                </a:ln>
                <a:solidFill>
                  <a:srgbClr val="1D2228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Jueces: Profesora Carolina Rojas Mardones</a:t>
            </a:r>
            <a:endParaRPr kumimoji="0" lang="es-C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0" i="0" u="none" strike="noStrike" cap="none" normalizeH="0" baseline="0" dirty="0">
                <a:ln>
                  <a:noFill/>
                </a:ln>
                <a:solidFill>
                  <a:srgbClr val="1D2228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 Profesor Xavier Beltrán Flores</a:t>
            </a:r>
            <a:endParaRPr kumimoji="0" lang="es-C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CL" sz="1600" b="0" i="0" u="none" strike="noStrike" cap="none" normalizeH="0" baseline="0" dirty="0">
                <a:ln>
                  <a:noFill/>
                </a:ln>
                <a:solidFill>
                  <a:srgbClr val="1D2228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  </a:t>
            </a:r>
            <a:endParaRPr kumimoji="0" lang="es-C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L" sz="1600" b="0" i="0" u="none" strike="noStrike" cap="none" normalizeH="0" baseline="0" dirty="0">
                <a:ln>
                  <a:noFill/>
                </a:ln>
                <a:solidFill>
                  <a:srgbClr val="1D2228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Si existe igualdad de puntaje, lo profesores deciden los respectivos lugares según criterio profesional.</a:t>
            </a:r>
            <a:endParaRPr kumimoji="0" lang="es-CL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612659" y="5128055"/>
            <a:ext cx="3267331" cy="1097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1° LUGAR :$15.000</a:t>
            </a:r>
          </a:p>
          <a:p>
            <a:pPr algn="ctr"/>
            <a:r>
              <a:rPr lang="es-CL" dirty="0"/>
              <a:t> 2°LUGAR :$10.000</a:t>
            </a:r>
          </a:p>
          <a:p>
            <a:pPr algn="ctr"/>
            <a:r>
              <a:rPr lang="es-CL" dirty="0"/>
              <a:t>3°LUGAR :$ 5000 </a:t>
            </a:r>
          </a:p>
        </p:txBody>
      </p:sp>
    </p:spTree>
    <p:extLst>
      <p:ext uri="{BB962C8B-B14F-4D97-AF65-F5344CB8AC3E}">
        <p14:creationId xmlns:p14="http://schemas.microsoft.com/office/powerpoint/2010/main" val="7503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id="{D2DCD41F-2016-4A2A-8694-F4B9E7DD6FB3}"/>
              </a:ext>
            </a:extLst>
          </p:cNvPr>
          <p:cNvSpPr txBox="1">
            <a:spLocks/>
          </p:cNvSpPr>
          <p:nvPr/>
        </p:nvSpPr>
        <p:spPr>
          <a:xfrm>
            <a:off x="2568213" y="241050"/>
            <a:ext cx="4932517" cy="5408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/>
              <a:t>DEPARTAMENTO DE LENGUAJE</a:t>
            </a:r>
          </a:p>
        </p:txBody>
      </p:sp>
      <p:sp>
        <p:nvSpPr>
          <p:cNvPr id="5" name="2 Marcador de contenido">
            <a:extLst>
              <a:ext uri="{FF2B5EF4-FFF2-40B4-BE49-F238E27FC236}">
                <a16:creationId xmlns:a16="http://schemas.microsoft.com/office/drawing/2014/main" id="{0069BC47-ECFD-43EE-97FF-51FA7BF0D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602" y="781878"/>
            <a:ext cx="10479001" cy="1722783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BASES concurso de dramatización/ “FIESTAS PATRIAS EN FAMILIA”</a:t>
            </a:r>
            <a:endParaRPr lang="es-419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1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OBJETIVOS</a:t>
            </a:r>
            <a:r>
              <a:rPr lang="es-C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La actividad de fiestas patrias escolar, está orientada a promover y estimular la participación de la comunidad Bicentenario, integrando tanto a estudiantes como padres y apoderados, la intención es vivenciar y rescatar procesos de identidad nacional tanto en tradiciones como costumbres, la idea es plasmarlo a través de una breve representación teatral cuyo resultado debe ser filmado y enviado a las fuentes pertinentes.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419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sz="2300" dirty="0"/>
          </a:p>
        </p:txBody>
      </p:sp>
      <p:sp>
        <p:nvSpPr>
          <p:cNvPr id="6" name="2 Marcador de contenido">
            <a:extLst>
              <a:ext uri="{FF2B5EF4-FFF2-40B4-BE49-F238E27FC236}">
                <a16:creationId xmlns:a16="http://schemas.microsoft.com/office/drawing/2014/main" id="{0D7AE50E-0FB1-4800-863C-DB396678F8D6}"/>
              </a:ext>
            </a:extLst>
          </p:cNvPr>
          <p:cNvSpPr txBox="1">
            <a:spLocks/>
          </p:cNvSpPr>
          <p:nvPr/>
        </p:nvSpPr>
        <p:spPr>
          <a:xfrm>
            <a:off x="376255" y="2332383"/>
            <a:ext cx="5835848" cy="4114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7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BASES: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7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es-CL" sz="6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Los estudiantes que quieran participar deben hacerlo como mínimo con 1 integrante de su familia.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6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Deben filmar su representación con un teléfono celular, este no debe exceder más de 3 minutos.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6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Al enviar el archivo, deben adjuntar datos del concursante principal, ya sea, nombre completo, curso y nombre de su dramatización.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6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Podrán incluir escenografía, vestimenta, iluminación y efectos de sonido, esto será considerado en la evaluación.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6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Los diálogos deben ser creados dependiendo del contexto del tema seleccionado, recordar que la actividad debe estar orientada a las tradiciones y costumbres tanto locales como nacionales. A cada creación se le puede brindar un sello particular. A continuación, se adjuntan algunas como ejemplo.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419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sz="23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21F1FF5-0CD6-493C-ADC5-0B3EA4F9265D}"/>
              </a:ext>
            </a:extLst>
          </p:cNvPr>
          <p:cNvSpPr txBox="1"/>
          <p:nvPr/>
        </p:nvSpPr>
        <p:spPr>
          <a:xfrm>
            <a:off x="6309759" y="2728087"/>
            <a:ext cx="5285893" cy="4129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C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Primera Junta Nacional de Gobierno</a:t>
            </a:r>
            <a:endParaRPr lang="es-419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C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Personajes típicos chilenos (Cantor de micro, Pregoneros, </a:t>
            </a:r>
            <a:r>
              <a:rPr lang="es-CL" sz="1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Chinchinero</a:t>
            </a:r>
            <a:r>
              <a:rPr lang="es-C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Pescador chilote, Lustra botas, Organillero, Feriante, etc.)</a:t>
            </a:r>
            <a:endParaRPr lang="es-419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C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declaración de la Independencia</a:t>
            </a:r>
            <a:endParaRPr lang="es-419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C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velorio del angelito</a:t>
            </a:r>
            <a:endParaRPr lang="es-419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C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Matrimonios campesinos</a:t>
            </a:r>
            <a:endParaRPr lang="es-419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C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Juegos típicos</a:t>
            </a:r>
            <a:endParaRPr lang="es-419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C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Fondas campesinas</a:t>
            </a:r>
            <a:endParaRPr lang="es-419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C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Artistas de la zona: Pablo de Rokha, Margot Loyola, González Bastías, Guadalupe del Carmen, Pablo Neruda, etc. </a:t>
            </a:r>
            <a:endParaRPr lang="es-419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C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fundación de Talca, entre otros.</a:t>
            </a:r>
            <a:endParaRPr lang="es-419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C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Recordar que estos son solo ejemplos, que de igual manera se pueden realizar. </a:t>
            </a:r>
            <a:endParaRPr lang="es-419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71034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5528</TotalTime>
  <Words>1778</Words>
  <Application>Microsoft Office PowerPoint</Application>
  <PresentationFormat>Panorámica</PresentationFormat>
  <Paragraphs>175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Bell MT</vt:lpstr>
      <vt:lpstr>Calibri</vt:lpstr>
      <vt:lpstr>Century Gothic</vt:lpstr>
      <vt:lpstr>Symbol</vt:lpstr>
      <vt:lpstr>Wingdings</vt:lpstr>
      <vt:lpstr>Wingdings 3</vt:lpstr>
      <vt:lpstr>Espiral</vt:lpstr>
      <vt:lpstr>Presentación de PowerPoint</vt:lpstr>
      <vt:lpstr>Presentación de PowerPoint</vt:lpstr>
      <vt:lpstr>Presentación de PowerPoint</vt:lpstr>
      <vt:lpstr>MATEMÁTICA: </vt:lpstr>
      <vt:lpstr>MÚSICA. </vt:lpstr>
      <vt:lpstr>ARTES. </vt:lpstr>
      <vt:lpstr>HISTORIA </vt:lpstr>
      <vt:lpstr>EDUCACIÓN FÍSICA.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PROYECTOSEMANA DE LA CHILENIDAD 2017</dc:title>
  <dc:creator>Orientacion</dc:creator>
  <cp:lastModifiedBy>Nicolás Yañez Lagos</cp:lastModifiedBy>
  <cp:revision>43</cp:revision>
  <dcterms:created xsi:type="dcterms:W3CDTF">2017-08-28T13:48:40Z</dcterms:created>
  <dcterms:modified xsi:type="dcterms:W3CDTF">2020-09-09T23:56:06Z</dcterms:modified>
</cp:coreProperties>
</file>